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Times New Roman Bold" panose="02030802070405020303" pitchFamily="18" charset="77"/>
      <p:regular r:id="rId19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 autoAdjust="0"/>
    <p:restoredTop sz="94597" autoAdjust="0"/>
  </p:normalViewPr>
  <p:slideViewPr>
    <p:cSldViewPr>
      <p:cViewPr varScale="1">
        <p:scale>
          <a:sx n="76" d="100"/>
          <a:sy n="76" d="100"/>
        </p:scale>
        <p:origin x="62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534759" cy="10287000"/>
          </a:xfrm>
          <a:custGeom>
            <a:avLst/>
            <a:gdLst/>
            <a:ahLst/>
            <a:cxnLst/>
            <a:rect l="l" t="t" r="r" b="b"/>
            <a:pathLst>
              <a:path w="10534759" h="10287000">
                <a:moveTo>
                  <a:pt x="0" y="0"/>
                </a:moveTo>
                <a:lnTo>
                  <a:pt x="10534759" y="0"/>
                </a:lnTo>
                <a:lnTo>
                  <a:pt x="1053475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493" b="-5496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716222" y="1915890"/>
            <a:ext cx="14855556" cy="6455219"/>
            <a:chOff x="0" y="0"/>
            <a:chExt cx="3912574" cy="17001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12574" cy="1700140"/>
            </a:xfrm>
            <a:custGeom>
              <a:avLst/>
              <a:gdLst/>
              <a:ahLst/>
              <a:cxnLst/>
              <a:rect l="l" t="t" r="r" b="b"/>
              <a:pathLst>
                <a:path w="3912574" h="1700140">
                  <a:moveTo>
                    <a:pt x="0" y="0"/>
                  </a:moveTo>
                  <a:lnTo>
                    <a:pt x="3912574" y="0"/>
                  </a:lnTo>
                  <a:lnTo>
                    <a:pt x="3912574" y="1700140"/>
                  </a:lnTo>
                  <a:lnTo>
                    <a:pt x="0" y="1700140"/>
                  </a:lnTo>
                  <a:close/>
                </a:path>
              </a:pathLst>
            </a:custGeom>
            <a:solidFill>
              <a:srgbClr val="000000"/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912574" cy="17382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 flipV="1">
            <a:off x="4684644" y="5124450"/>
            <a:ext cx="8918713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7169063" y="9615646"/>
            <a:ext cx="180837" cy="180837"/>
          </a:xfrm>
          <a:custGeom>
            <a:avLst/>
            <a:gdLst/>
            <a:ahLst/>
            <a:cxnLst/>
            <a:rect l="l" t="t" r="r" b="b"/>
            <a:pathLst>
              <a:path w="180837" h="180837">
                <a:moveTo>
                  <a:pt x="0" y="0"/>
                </a:moveTo>
                <a:lnTo>
                  <a:pt x="180837" y="0"/>
                </a:lnTo>
                <a:lnTo>
                  <a:pt x="180837" y="180837"/>
                </a:lnTo>
                <a:lnTo>
                  <a:pt x="0" y="1808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2358383" y="2097221"/>
            <a:ext cx="13571233" cy="2904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60"/>
              </a:lnSpc>
            </a:pPr>
            <a:r>
              <a:rPr lang="en-US" sz="79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Tumor Rupture After Portal Vein Embolization 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587104" y="5524552"/>
            <a:ext cx="3939006" cy="2216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Batis Golestany, BS </a:t>
            </a:r>
          </a:p>
          <a:p>
            <a:pPr algn="ctr">
              <a:lnSpc>
                <a:spcPts val="4340"/>
              </a:lnSpc>
            </a:pPr>
            <a:r>
              <a:rPr lang="en-US" sz="31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University of California Riverside School of Medicine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757377" y="5253089"/>
            <a:ext cx="4283629" cy="2759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 Liu, MD</a:t>
            </a:r>
          </a:p>
          <a:p>
            <a:pPr algn="ctr">
              <a:lnSpc>
                <a:spcPts val="4340"/>
              </a:lnSpc>
            </a:pPr>
            <a:r>
              <a:rPr lang="en-US" sz="31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Interventional Radiologist</a:t>
            </a:r>
          </a:p>
          <a:p>
            <a:pPr algn="ctr">
              <a:lnSpc>
                <a:spcPts val="4340"/>
              </a:lnSpc>
            </a:pPr>
            <a:r>
              <a:rPr lang="en-US" sz="31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City of Hope National Medical Center</a:t>
            </a:r>
          </a:p>
        </p:txBody>
      </p:sp>
      <p:sp>
        <p:nvSpPr>
          <p:cNvPr id="11" name="Freeform 11"/>
          <p:cNvSpPr/>
          <p:nvPr/>
        </p:nvSpPr>
        <p:spPr>
          <a:xfrm>
            <a:off x="17478152" y="9615646"/>
            <a:ext cx="180837" cy="180837"/>
          </a:xfrm>
          <a:custGeom>
            <a:avLst/>
            <a:gdLst/>
            <a:ahLst/>
            <a:cxnLst/>
            <a:rect l="l" t="t" r="r" b="b"/>
            <a:pathLst>
              <a:path w="180837" h="180837">
                <a:moveTo>
                  <a:pt x="0" y="0"/>
                </a:moveTo>
                <a:lnTo>
                  <a:pt x="180837" y="0"/>
                </a:lnTo>
                <a:lnTo>
                  <a:pt x="180837" y="180837"/>
                </a:lnTo>
                <a:lnTo>
                  <a:pt x="0" y="18083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6859611" y="9615646"/>
            <a:ext cx="180837" cy="180837"/>
          </a:xfrm>
          <a:custGeom>
            <a:avLst/>
            <a:gdLst/>
            <a:ahLst/>
            <a:cxnLst/>
            <a:rect l="l" t="t" r="r" b="b"/>
            <a:pathLst>
              <a:path w="180837" h="180837">
                <a:moveTo>
                  <a:pt x="0" y="0"/>
                </a:moveTo>
                <a:lnTo>
                  <a:pt x="180837" y="0"/>
                </a:lnTo>
                <a:lnTo>
                  <a:pt x="180837" y="180837"/>
                </a:lnTo>
                <a:lnTo>
                  <a:pt x="0" y="1808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6930673" y="5253089"/>
            <a:ext cx="4426653" cy="2759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Junaid Raja, MD</a:t>
            </a:r>
          </a:p>
          <a:p>
            <a:pPr algn="ctr">
              <a:lnSpc>
                <a:spcPts val="4340"/>
              </a:lnSpc>
            </a:pPr>
            <a:r>
              <a:rPr lang="en-US" sz="31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Assistant Professor, Division of Interventional Radiology, University of Alabama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2080264"/>
            <a:ext cx="18288000" cy="1905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-20" y="456927"/>
            <a:ext cx="18288000" cy="1905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428702" y="2744971"/>
            <a:ext cx="9430596" cy="6818965"/>
            <a:chOff x="0" y="0"/>
            <a:chExt cx="1461046" cy="105643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1046" cy="1056436"/>
            </a:xfrm>
            <a:custGeom>
              <a:avLst/>
              <a:gdLst/>
              <a:ahLst/>
              <a:cxnLst/>
              <a:rect l="l" t="t" r="r" b="b"/>
              <a:pathLst>
                <a:path w="1461046" h="1056436">
                  <a:moveTo>
                    <a:pt x="0" y="0"/>
                  </a:moveTo>
                  <a:lnTo>
                    <a:pt x="1461046" y="0"/>
                  </a:lnTo>
                  <a:lnTo>
                    <a:pt x="1461046" y="1056436"/>
                  </a:lnTo>
                  <a:lnTo>
                    <a:pt x="0" y="1056436"/>
                  </a:lnTo>
                  <a:close/>
                </a:path>
              </a:pathLst>
            </a:custGeom>
            <a:blipFill>
              <a:blip r:embed="rId2"/>
              <a:stretch>
                <a:fillRect t="-369" b="-36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B8EF8B2-8724-CDAE-D643-8D7B1B8DB26F}"/>
              </a:ext>
            </a:extLst>
          </p:cNvPr>
          <p:cNvSpPr txBox="1"/>
          <p:nvPr/>
        </p:nvSpPr>
        <p:spPr>
          <a:xfrm>
            <a:off x="4626972" y="550717"/>
            <a:ext cx="9034016" cy="1398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339"/>
              </a:lnSpc>
            </a:pPr>
            <a:r>
              <a:rPr lang="en-US" sz="8099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Follow-up Imaging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2080264"/>
            <a:ext cx="18288000" cy="1905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-20" y="456927"/>
            <a:ext cx="18288000" cy="1905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428702" y="2744971"/>
            <a:ext cx="9430596" cy="6818965"/>
            <a:chOff x="0" y="0"/>
            <a:chExt cx="1461046" cy="105643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1046" cy="1056436"/>
            </a:xfrm>
            <a:custGeom>
              <a:avLst/>
              <a:gdLst/>
              <a:ahLst/>
              <a:cxnLst/>
              <a:rect l="l" t="t" r="r" b="b"/>
              <a:pathLst>
                <a:path w="1461046" h="1056436">
                  <a:moveTo>
                    <a:pt x="0" y="0"/>
                  </a:moveTo>
                  <a:lnTo>
                    <a:pt x="1461046" y="0"/>
                  </a:lnTo>
                  <a:lnTo>
                    <a:pt x="1461046" y="1056436"/>
                  </a:lnTo>
                  <a:lnTo>
                    <a:pt x="0" y="1056436"/>
                  </a:lnTo>
                  <a:close/>
                </a:path>
              </a:pathLst>
            </a:custGeom>
            <a:blipFill>
              <a:blip r:embed="rId2"/>
              <a:stretch>
                <a:fillRect t="-3594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C701768-DA0C-80C1-9248-9F8276DF2046}"/>
              </a:ext>
            </a:extLst>
          </p:cNvPr>
          <p:cNvSpPr txBox="1"/>
          <p:nvPr/>
        </p:nvSpPr>
        <p:spPr>
          <a:xfrm>
            <a:off x="4626972" y="550717"/>
            <a:ext cx="9034016" cy="1398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339"/>
              </a:lnSpc>
            </a:pPr>
            <a:r>
              <a:rPr lang="en-US" sz="8099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Follow-up Imaging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2080264"/>
            <a:ext cx="18288000" cy="1905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-20" y="456927"/>
            <a:ext cx="18288000" cy="1905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428702" y="2744971"/>
            <a:ext cx="9430596" cy="6818965"/>
            <a:chOff x="0" y="0"/>
            <a:chExt cx="1461046" cy="105643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1046" cy="1056436"/>
            </a:xfrm>
            <a:custGeom>
              <a:avLst/>
              <a:gdLst/>
              <a:ahLst/>
              <a:cxnLst/>
              <a:rect l="l" t="t" r="r" b="b"/>
              <a:pathLst>
                <a:path w="1461046" h="1056436">
                  <a:moveTo>
                    <a:pt x="0" y="0"/>
                  </a:moveTo>
                  <a:lnTo>
                    <a:pt x="1461046" y="0"/>
                  </a:lnTo>
                  <a:lnTo>
                    <a:pt x="1461046" y="1056436"/>
                  </a:lnTo>
                  <a:lnTo>
                    <a:pt x="0" y="1056436"/>
                  </a:lnTo>
                  <a:close/>
                </a:path>
              </a:pathLst>
            </a:custGeom>
            <a:blipFill>
              <a:blip r:embed="rId2"/>
              <a:stretch>
                <a:fillRect t="-5179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712399" y="552450"/>
            <a:ext cx="10863162" cy="1398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39"/>
              </a:lnSpc>
            </a:pPr>
            <a:r>
              <a:rPr lang="en-US" sz="8099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Follow-up Imaging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3870349" cy="10287000"/>
            <a:chOff x="0" y="0"/>
            <a:chExt cx="101935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19351" cy="2709333"/>
            </a:xfrm>
            <a:custGeom>
              <a:avLst/>
              <a:gdLst/>
              <a:ahLst/>
              <a:cxnLst/>
              <a:rect l="l" t="t" r="r" b="b"/>
              <a:pathLst>
                <a:path w="1019351" h="2709333">
                  <a:moveTo>
                    <a:pt x="0" y="0"/>
                  </a:moveTo>
                  <a:lnTo>
                    <a:pt x="1019351" y="0"/>
                  </a:lnTo>
                  <a:lnTo>
                    <a:pt x="101935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A8ED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19351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3870349" cy="10287000"/>
            <a:chOff x="0" y="0"/>
            <a:chExt cx="599618" cy="1593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99618" cy="1593725"/>
            </a:xfrm>
            <a:custGeom>
              <a:avLst/>
              <a:gdLst/>
              <a:ahLst/>
              <a:cxnLst/>
              <a:rect l="l" t="t" r="r" b="b"/>
              <a:pathLst>
                <a:path w="599618" h="1593725">
                  <a:moveTo>
                    <a:pt x="0" y="0"/>
                  </a:moveTo>
                  <a:lnTo>
                    <a:pt x="599618" y="0"/>
                  </a:lnTo>
                  <a:lnTo>
                    <a:pt x="599618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>
                <a:alphaModFix amt="65999"/>
              </a:blip>
              <a:stretch>
                <a:fillRect l="-186257" r="-1862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719576" y="714375"/>
            <a:ext cx="10520423" cy="1398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339"/>
              </a:lnSpc>
            </a:pPr>
            <a:r>
              <a:rPr lang="en-US" sz="8099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Clinical Outcome</a:t>
            </a:r>
          </a:p>
        </p:txBody>
      </p:sp>
      <p:sp>
        <p:nvSpPr>
          <p:cNvPr id="8" name="AutoShape 8"/>
          <p:cNvSpPr/>
          <p:nvPr/>
        </p:nvSpPr>
        <p:spPr>
          <a:xfrm flipH="1" flipV="1">
            <a:off x="3870349" y="0"/>
            <a:ext cx="0" cy="10456196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4719576" y="2445703"/>
            <a:ext cx="11980377" cy="6055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17" lvl="1" indent="-410209" algn="l">
              <a:lnSpc>
                <a:spcPts val="5927"/>
              </a:lnSpc>
              <a:buFont typeface="Arial"/>
              <a:buChar char="•"/>
            </a:pPr>
            <a:r>
              <a:rPr lang="en-US" sz="3799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Tumor rupture with active hemorrhage successfully treated with transarterial embolization using 300-500 um Embospheres.</a:t>
            </a:r>
          </a:p>
          <a:p>
            <a:pPr marL="820417" lvl="1" indent="-410209" algn="l">
              <a:lnSpc>
                <a:spcPts val="5927"/>
              </a:lnSpc>
              <a:buFont typeface="Arial"/>
              <a:buChar char="•"/>
            </a:pPr>
            <a:r>
              <a:rPr lang="en-US" sz="3799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Diagnostic laparoscopy with omental biopsy 1 month following discharge confirmed peritoneal carcinomatosis, excluding the patient from planned resection</a:t>
            </a:r>
          </a:p>
          <a:p>
            <a:pPr algn="l">
              <a:lnSpc>
                <a:spcPts val="5927"/>
              </a:lnSpc>
            </a:pPr>
            <a:endParaRPr lang="en-US" sz="3799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94827" y="1188366"/>
            <a:ext cx="8167264" cy="7811583"/>
            <a:chOff x="0" y="0"/>
            <a:chExt cx="1265323" cy="12102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5323" cy="1210219"/>
            </a:xfrm>
            <a:custGeom>
              <a:avLst/>
              <a:gdLst/>
              <a:ahLst/>
              <a:cxnLst/>
              <a:rect l="l" t="t" r="r" b="b"/>
              <a:pathLst>
                <a:path w="1265323" h="1210219">
                  <a:moveTo>
                    <a:pt x="0" y="0"/>
                  </a:moveTo>
                  <a:lnTo>
                    <a:pt x="1265323" y="0"/>
                  </a:lnTo>
                  <a:lnTo>
                    <a:pt x="1265323" y="1210219"/>
                  </a:lnTo>
                  <a:lnTo>
                    <a:pt x="0" y="1210219"/>
                  </a:lnTo>
                  <a:close/>
                </a:path>
              </a:pathLst>
            </a:custGeom>
            <a:blipFill>
              <a:blip r:embed="rId2"/>
              <a:stretch>
                <a:fillRect t="-1016" b="-101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028700" y="714375"/>
            <a:ext cx="7664474" cy="1398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339"/>
              </a:lnSpc>
            </a:pPr>
            <a:r>
              <a:rPr lang="en-US" sz="8099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In the Literature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281005"/>
            <a:ext cx="7730154" cy="6224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Prior Case Study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</a:p>
          <a:p>
            <a:pPr marL="690881" lvl="1" indent="-345440" algn="l">
              <a:lnSpc>
                <a:spcPts val="4480"/>
              </a:lnSpc>
              <a:spcBef>
                <a:spcPct val="0"/>
              </a:spcBef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this case, a benign hepatic adenoma ruptured in a 31 year-old woman s/p PVE</a:t>
            </a:r>
          </a:p>
          <a:p>
            <a:pPr marL="690881" lvl="1" indent="-345440" algn="l">
              <a:lnSpc>
                <a:spcPts val="4480"/>
              </a:lnSpc>
              <a:spcBef>
                <a:spcPct val="0"/>
              </a:spcBef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is the only other tumor rupture post PVE that has been established in the medical literature 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Implications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</a:p>
          <a:p>
            <a:pPr marL="690881" lvl="1" indent="-345440" algn="l">
              <a:lnSpc>
                <a:spcPts val="4480"/>
              </a:lnSpc>
              <a:spcBef>
                <a:spcPct val="0"/>
              </a:spcBef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Consider transarterial embolization before PVE for large, hypervascular tumors to reduce rupture risk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714375"/>
            <a:ext cx="7886700" cy="1398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339"/>
              </a:lnSpc>
            </a:pPr>
            <a:r>
              <a:rPr lang="en-US" sz="8099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In the Literature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9802265" y="1215149"/>
            <a:ext cx="7738634" cy="7856702"/>
            <a:chOff x="0" y="0"/>
            <a:chExt cx="1198917" cy="121720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98917" cy="1217209"/>
            </a:xfrm>
            <a:custGeom>
              <a:avLst/>
              <a:gdLst/>
              <a:ahLst/>
              <a:cxnLst/>
              <a:rect l="l" t="t" r="r" b="b"/>
              <a:pathLst>
                <a:path w="1198917" h="1217209">
                  <a:moveTo>
                    <a:pt x="0" y="0"/>
                  </a:moveTo>
                  <a:lnTo>
                    <a:pt x="1198917" y="0"/>
                  </a:lnTo>
                  <a:lnTo>
                    <a:pt x="1198917" y="1217209"/>
                  </a:lnTo>
                  <a:lnTo>
                    <a:pt x="0" y="1217209"/>
                  </a:lnTo>
                  <a:close/>
                </a:path>
              </a:pathLst>
            </a:custGeom>
            <a:blipFill>
              <a:blip r:embed="rId2"/>
              <a:stretch>
                <a:fillRect t="-3617" b="-361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2250440"/>
            <a:ext cx="7730154" cy="6490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Key Findings:</a:t>
            </a:r>
          </a:p>
          <a:p>
            <a:pPr marL="690881" lvl="1" indent="-345440" algn="l">
              <a:lnSpc>
                <a:spcPts val="4480"/>
              </a:lnSpc>
              <a:spcBef>
                <a:spcPct val="0"/>
              </a:spcBef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hepatic arteries inversely adjust blood flow depending on portal blood flow </a:t>
            </a:r>
          </a:p>
          <a:p>
            <a:pPr marL="690881" lvl="1" indent="-345440" algn="l">
              <a:lnSpc>
                <a:spcPts val="4960"/>
              </a:lnSpc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Hepatic Artery Buffer Response: Increased arterial blood flow after Portal Vein Embolization (PVE) may lead to rupture in hypervascular tumors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Implications: </a:t>
            </a:r>
          </a:p>
          <a:p>
            <a:pPr marL="690881" lvl="1" indent="-345440" algn="l">
              <a:lnSpc>
                <a:spcPts val="4480"/>
              </a:lnSpc>
              <a:spcBef>
                <a:spcPct val="0"/>
              </a:spcBef>
              <a:buFont typeface="Arial"/>
              <a:buChar char="•"/>
            </a:pP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mechanism suggests mechanism by which PVE can lead to tumor rupture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02433" y="0"/>
            <a:ext cx="5385567" cy="10287000"/>
            <a:chOff x="0" y="0"/>
            <a:chExt cx="141842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18421" cy="2709333"/>
            </a:xfrm>
            <a:custGeom>
              <a:avLst/>
              <a:gdLst/>
              <a:ahLst/>
              <a:cxnLst/>
              <a:rect l="l" t="t" r="r" b="b"/>
              <a:pathLst>
                <a:path w="1418421" h="2709333">
                  <a:moveTo>
                    <a:pt x="0" y="0"/>
                  </a:moveTo>
                  <a:lnTo>
                    <a:pt x="1418421" y="0"/>
                  </a:lnTo>
                  <a:lnTo>
                    <a:pt x="141842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A8ED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418421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902433" y="0"/>
            <a:ext cx="5385567" cy="10287000"/>
            <a:chOff x="0" y="0"/>
            <a:chExt cx="834365" cy="1593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34365" cy="1593725"/>
            </a:xfrm>
            <a:custGeom>
              <a:avLst/>
              <a:gdLst/>
              <a:ahLst/>
              <a:cxnLst/>
              <a:rect l="l" t="t" r="r" b="b"/>
              <a:pathLst>
                <a:path w="834365" h="1593725">
                  <a:moveTo>
                    <a:pt x="0" y="0"/>
                  </a:moveTo>
                  <a:lnTo>
                    <a:pt x="834365" y="0"/>
                  </a:lnTo>
                  <a:lnTo>
                    <a:pt x="834365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>
                <a:alphaModFix amt="65000"/>
              </a:blip>
              <a:stretch>
                <a:fillRect l="-56051" r="-4851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2298699"/>
            <a:ext cx="11055437" cy="67837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84"/>
              </a:lnSpc>
            </a:pPr>
            <a:r>
              <a:rPr lang="en-US" sz="3499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Recommendation: </a:t>
            </a:r>
          </a:p>
          <a:p>
            <a:pPr marL="755644" lvl="1" indent="-377822" algn="l">
              <a:lnSpc>
                <a:spcPts val="5984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patients with hypervascular tumors located in a subcapsular or exophytic position, consider Y90 radiation lobectomy instead of PVE to induce future liver remnant (FLR) hypertrophy and reduce risk of this potential complication.</a:t>
            </a:r>
          </a:p>
          <a:p>
            <a:pPr marL="755644" lvl="1" indent="-377822" algn="l">
              <a:lnSpc>
                <a:spcPts val="5984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Consider discussion with the referring surgeon on a case-by-case basis.</a:t>
            </a:r>
          </a:p>
          <a:p>
            <a:pPr algn="l">
              <a:lnSpc>
                <a:spcPts val="5984"/>
              </a:lnSpc>
            </a:pPr>
            <a:endParaRPr lang="en-US" sz="3499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AutoShape 8"/>
          <p:cNvSpPr/>
          <p:nvPr/>
        </p:nvSpPr>
        <p:spPr>
          <a:xfrm flipV="1">
            <a:off x="12902433" y="0"/>
            <a:ext cx="0" cy="1028700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028700" y="714375"/>
            <a:ext cx="9451628" cy="1546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39"/>
              </a:lnSpc>
            </a:pPr>
            <a:r>
              <a:rPr lang="en-US" sz="8099" b="1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Future Best Practices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2080264"/>
            <a:ext cx="18288000" cy="1905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-20" y="456927"/>
            <a:ext cx="18288000" cy="1905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573904" y="514250"/>
            <a:ext cx="5140152" cy="1398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339"/>
              </a:lnSpc>
            </a:pPr>
            <a:r>
              <a:rPr lang="en-US" sz="8099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References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434422"/>
            <a:ext cx="16230600" cy="8472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Kis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LE, Centeno BA, Anaya DA,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Kis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B. Hepatic adenoma rupture following portal vein embolization.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Radiol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Case Rep. 2020 Apr 5;15(6):664-667.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doi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10.1016/j.radcr.2020.03.002. PMID: 32280397; PMCID: PMC7136602.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endParaRPr lang="en-US" sz="32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Lautt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WW,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Legare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DJ, Ezzat WR. Quantitation of the hepatic arterial buffer response to graded changes in portal blood flow. Gastroenterology. 1990 Apr;98(4):1024-8.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doi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10.1016/0016-5085(90)90029-z. PMID: 2311859.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endParaRPr lang="en-US" sz="32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Chelimilla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H,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Badipatla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K,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Ihimoyan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A, Niazi M. A rare occurrence of primary hepatic leiomyosarcoma associated with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epstein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barr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virus infection in an AIDS patient. Case Rep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Gastrointest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Med. 2013;2013:691862.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doi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10.1155/2013/691862. </a:t>
            </a:r>
            <a:r>
              <a:rPr lang="en-US" sz="3200" dirty="0" err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Epub</a:t>
            </a:r>
            <a:r>
              <a:rPr lang="en-US" sz="3200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2013 Aug 19. PMID: 24024048; PMCID: PMC3760271.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endParaRPr lang="en-US" sz="32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>
              <a:lnSpc>
                <a:spcPts val="4480"/>
              </a:lnSpc>
              <a:spcBef>
                <a:spcPct val="0"/>
              </a:spcBef>
            </a:pPr>
            <a:endParaRPr lang="en-US" sz="32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>
              <a:lnSpc>
                <a:spcPts val="4480"/>
              </a:lnSpc>
              <a:spcBef>
                <a:spcPct val="0"/>
              </a:spcBef>
            </a:pPr>
            <a:endParaRPr lang="en-US" sz="3200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2471075"/>
            <a:ext cx="10885771" cy="1901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4" lvl="1" indent="-377822" algn="l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62 y.o. male with spindle cell mass of the liver referred by hepatobiliary surgery for portal vein embolization prior to planned resection.</a:t>
            </a:r>
          </a:p>
        </p:txBody>
      </p:sp>
      <p:sp>
        <p:nvSpPr>
          <p:cNvPr id="3" name="Freeform 3"/>
          <p:cNvSpPr/>
          <p:nvPr/>
        </p:nvSpPr>
        <p:spPr>
          <a:xfrm>
            <a:off x="11668758" y="0"/>
            <a:ext cx="6619242" cy="10287000"/>
          </a:xfrm>
          <a:custGeom>
            <a:avLst/>
            <a:gdLst/>
            <a:ahLst/>
            <a:cxnLst/>
            <a:rect l="l" t="t" r="r" b="b"/>
            <a:pathLst>
              <a:path w="6619242" h="10287000">
                <a:moveTo>
                  <a:pt x="0" y="0"/>
                </a:moveTo>
                <a:lnTo>
                  <a:pt x="6619242" y="0"/>
                </a:lnTo>
                <a:lnTo>
                  <a:pt x="661924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551" t="-51171" r="-108761" b="-4985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796566" y="4882063"/>
            <a:ext cx="5671033" cy="4331572"/>
          </a:xfrm>
          <a:custGeom>
            <a:avLst/>
            <a:gdLst/>
            <a:ahLst/>
            <a:cxnLst/>
            <a:rect l="l" t="t" r="r" b="b"/>
            <a:pathLst>
              <a:path w="4552162" h="4331572">
                <a:moveTo>
                  <a:pt x="0" y="0"/>
                </a:moveTo>
                <a:lnTo>
                  <a:pt x="4552161" y="0"/>
                </a:lnTo>
                <a:lnTo>
                  <a:pt x="4552161" y="4331573"/>
                </a:lnTo>
                <a:lnTo>
                  <a:pt x="0" y="43315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28700" y="714375"/>
            <a:ext cx="11468100" cy="1398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1339"/>
              </a:lnSpc>
            </a:pPr>
            <a:r>
              <a:rPr lang="en-US" sz="8099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Clinical History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8663" y="9748198"/>
            <a:ext cx="16116151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"/>
              </a:lnSpc>
              <a:spcBef>
                <a:spcPct val="0"/>
              </a:spcBef>
            </a:pPr>
            <a:r>
              <a:rPr lang="en-US" sz="999" b="1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Chelimilla H, Badipatla K, Ihimoyan A, Niazi M. A rare occurrence of primary hepatic leiomyosarcoma associated with epstein barr virus infection in an AIDS patient. Case Rep Gastrointest Med. 2013;2013:691862. doi: 10.1155/2013/691862. Epub 2013 Aug 19. PMID: 24024048; PMCID: PMC3760271.</a:t>
            </a:r>
          </a:p>
          <a:p>
            <a:pPr algn="ctr">
              <a:lnSpc>
                <a:spcPts val="1399"/>
              </a:lnSpc>
              <a:spcBef>
                <a:spcPct val="0"/>
              </a:spcBef>
            </a:pPr>
            <a:endParaRPr lang="en-US" sz="999" b="1">
              <a:solidFill>
                <a:srgbClr val="FFFFFF"/>
              </a:solidFill>
              <a:latin typeface="Times New Roman Bold"/>
              <a:ea typeface="Times New Roman Bold"/>
              <a:cs typeface="Times New Roman Bold"/>
              <a:sym typeface="Times New Roman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2080264"/>
            <a:ext cx="18288000" cy="1905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-20" y="456927"/>
            <a:ext cx="18288000" cy="1905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428702" y="2744971"/>
            <a:ext cx="9430596" cy="6818965"/>
            <a:chOff x="0" y="0"/>
            <a:chExt cx="1461046" cy="105643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1046" cy="1056436"/>
            </a:xfrm>
            <a:custGeom>
              <a:avLst/>
              <a:gdLst/>
              <a:ahLst/>
              <a:cxnLst/>
              <a:rect l="l" t="t" r="r" b="b"/>
              <a:pathLst>
                <a:path w="1461046" h="1056436">
                  <a:moveTo>
                    <a:pt x="0" y="0"/>
                  </a:moveTo>
                  <a:lnTo>
                    <a:pt x="1461046" y="0"/>
                  </a:lnTo>
                  <a:lnTo>
                    <a:pt x="1461046" y="1056436"/>
                  </a:lnTo>
                  <a:lnTo>
                    <a:pt x="0" y="1056436"/>
                  </a:lnTo>
                  <a:close/>
                </a:path>
              </a:pathLst>
            </a:custGeom>
            <a:blipFill>
              <a:blip r:embed="rId2"/>
              <a:stretch>
                <a:fillRect t="-6714" b="-671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490063" y="580734"/>
            <a:ext cx="7307833" cy="1398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339"/>
              </a:lnSpc>
            </a:pPr>
            <a:r>
              <a:rPr lang="en-US" sz="8099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Initial Imaging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2080264"/>
            <a:ext cx="18288000" cy="1905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-20" y="456927"/>
            <a:ext cx="18288000" cy="1905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428702" y="2744971"/>
            <a:ext cx="9430596" cy="6818965"/>
            <a:chOff x="0" y="0"/>
            <a:chExt cx="1461046" cy="105643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1046" cy="1056436"/>
            </a:xfrm>
            <a:custGeom>
              <a:avLst/>
              <a:gdLst/>
              <a:ahLst/>
              <a:cxnLst/>
              <a:rect l="l" t="t" r="r" b="b"/>
              <a:pathLst>
                <a:path w="1461046" h="1056436">
                  <a:moveTo>
                    <a:pt x="0" y="0"/>
                  </a:moveTo>
                  <a:lnTo>
                    <a:pt x="1461046" y="0"/>
                  </a:lnTo>
                  <a:lnTo>
                    <a:pt x="1461046" y="1056436"/>
                  </a:lnTo>
                  <a:lnTo>
                    <a:pt x="0" y="1056436"/>
                  </a:lnTo>
                  <a:close/>
                </a:path>
              </a:pathLst>
            </a:custGeom>
            <a:blipFill>
              <a:blip r:embed="rId2"/>
              <a:stretch>
                <a:fillRect t="-6595" b="-659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3106126-F8C1-9AA0-B17B-D6026B3C9C05}"/>
              </a:ext>
            </a:extLst>
          </p:cNvPr>
          <p:cNvSpPr txBox="1"/>
          <p:nvPr/>
        </p:nvSpPr>
        <p:spPr>
          <a:xfrm>
            <a:off x="5490063" y="580734"/>
            <a:ext cx="7307833" cy="1398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339"/>
              </a:lnSpc>
            </a:pPr>
            <a:r>
              <a:rPr lang="en-US" sz="8099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Initial Imaging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2080264"/>
            <a:ext cx="18288000" cy="1905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-20" y="456927"/>
            <a:ext cx="18288000" cy="1905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428702" y="2744971"/>
            <a:ext cx="9430596" cy="6818965"/>
            <a:chOff x="0" y="0"/>
            <a:chExt cx="1461046" cy="105643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1046" cy="1056436"/>
            </a:xfrm>
            <a:custGeom>
              <a:avLst/>
              <a:gdLst/>
              <a:ahLst/>
              <a:cxnLst/>
              <a:rect l="l" t="t" r="r" b="b"/>
              <a:pathLst>
                <a:path w="1461046" h="1056436">
                  <a:moveTo>
                    <a:pt x="0" y="0"/>
                  </a:moveTo>
                  <a:lnTo>
                    <a:pt x="1461046" y="0"/>
                  </a:lnTo>
                  <a:lnTo>
                    <a:pt x="1461046" y="1056436"/>
                  </a:lnTo>
                  <a:lnTo>
                    <a:pt x="0" y="1056436"/>
                  </a:lnTo>
                  <a:close/>
                </a:path>
              </a:pathLst>
            </a:custGeom>
            <a:blipFill>
              <a:blip r:embed="rId2"/>
              <a:stretch>
                <a:fillRect t="-7624" b="-76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CC9D104-4062-5A0F-5840-5A2B59565C97}"/>
              </a:ext>
            </a:extLst>
          </p:cNvPr>
          <p:cNvSpPr txBox="1"/>
          <p:nvPr/>
        </p:nvSpPr>
        <p:spPr>
          <a:xfrm>
            <a:off x="5490063" y="580734"/>
            <a:ext cx="7307833" cy="1398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339"/>
              </a:lnSpc>
            </a:pPr>
            <a:r>
              <a:rPr lang="en-US" sz="8099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Initial Imaging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2080264"/>
            <a:ext cx="18288000" cy="1905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-20" y="456927"/>
            <a:ext cx="18288000" cy="1905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428702" y="2744971"/>
            <a:ext cx="9430596" cy="6818965"/>
            <a:chOff x="0" y="0"/>
            <a:chExt cx="1461046" cy="105643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1046" cy="1056436"/>
            </a:xfrm>
            <a:custGeom>
              <a:avLst/>
              <a:gdLst/>
              <a:ahLst/>
              <a:cxnLst/>
              <a:rect l="l" t="t" r="r" b="b"/>
              <a:pathLst>
                <a:path w="1461046" h="1056436">
                  <a:moveTo>
                    <a:pt x="0" y="0"/>
                  </a:moveTo>
                  <a:lnTo>
                    <a:pt x="1461046" y="0"/>
                  </a:lnTo>
                  <a:lnTo>
                    <a:pt x="1461046" y="1056436"/>
                  </a:lnTo>
                  <a:lnTo>
                    <a:pt x="0" y="1056436"/>
                  </a:lnTo>
                  <a:close/>
                </a:path>
              </a:pathLst>
            </a:custGeom>
            <a:blipFill>
              <a:blip r:embed="rId2"/>
              <a:stretch>
                <a:fillRect l="-1552" r="-646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59AC29F-DD59-1237-29C5-73C6708CA6A1}"/>
              </a:ext>
            </a:extLst>
          </p:cNvPr>
          <p:cNvSpPr txBox="1"/>
          <p:nvPr/>
        </p:nvSpPr>
        <p:spPr>
          <a:xfrm>
            <a:off x="5490063" y="580734"/>
            <a:ext cx="7307833" cy="1398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339"/>
              </a:lnSpc>
            </a:pPr>
            <a:r>
              <a:rPr lang="en-US" sz="8099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Initial Imaging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2080264"/>
            <a:ext cx="18288000" cy="1905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-20" y="456927"/>
            <a:ext cx="18288000" cy="1905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178000" y="539594"/>
            <a:ext cx="11931960" cy="1398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339"/>
              </a:lnSpc>
            </a:pPr>
            <a:r>
              <a:rPr lang="en-US" sz="8099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Portal Vein Embolization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9920295" y="2862161"/>
            <a:ext cx="7915251" cy="5723267"/>
            <a:chOff x="0" y="0"/>
            <a:chExt cx="1461046" cy="10564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61046" cy="1056436"/>
            </a:xfrm>
            <a:custGeom>
              <a:avLst/>
              <a:gdLst/>
              <a:ahLst/>
              <a:cxnLst/>
              <a:rect l="l" t="t" r="r" b="b"/>
              <a:pathLst>
                <a:path w="1461046" h="1056436">
                  <a:moveTo>
                    <a:pt x="0" y="0"/>
                  </a:moveTo>
                  <a:lnTo>
                    <a:pt x="1461046" y="0"/>
                  </a:lnTo>
                  <a:lnTo>
                    <a:pt x="1461046" y="1056436"/>
                  </a:lnTo>
                  <a:lnTo>
                    <a:pt x="0" y="1056436"/>
                  </a:lnTo>
                  <a:close/>
                </a:path>
              </a:pathLst>
            </a:custGeom>
            <a:blipFill>
              <a:blip r:embed="rId2"/>
              <a:stretch>
                <a:fillRect t="-10097" b="-1009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15275" y="2643086"/>
            <a:ext cx="8528773" cy="5010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78"/>
              </a:lnSpc>
            </a:pPr>
            <a:r>
              <a:rPr lang="en-US" sz="4299" b="1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Procedure</a:t>
            </a:r>
            <a:r>
              <a:rPr lang="en-US" sz="4299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</a:p>
          <a:p>
            <a:pPr marL="928360" lvl="1" indent="-464180" algn="l">
              <a:lnSpc>
                <a:spcPts val="6578"/>
              </a:lnSpc>
              <a:buFont typeface="Arial"/>
              <a:buChar char="•"/>
            </a:pPr>
            <a:r>
              <a:rPr lang="en-US" sz="4299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Right portal vein embolization was performed using 300-500 &amp; 500-700 um Embospheres and Embold detachable coils</a:t>
            </a:r>
          </a:p>
          <a:p>
            <a:pPr algn="l">
              <a:lnSpc>
                <a:spcPts val="6578"/>
              </a:lnSpc>
            </a:pPr>
            <a:endParaRPr lang="en-US" sz="4299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777937" y="0"/>
            <a:ext cx="6510063" cy="10287000"/>
            <a:chOff x="0" y="0"/>
            <a:chExt cx="171458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714584" cy="2709333"/>
            </a:xfrm>
            <a:custGeom>
              <a:avLst/>
              <a:gdLst/>
              <a:ahLst/>
              <a:cxnLst/>
              <a:rect l="l" t="t" r="r" b="b"/>
              <a:pathLst>
                <a:path w="1714584" h="2709333">
                  <a:moveTo>
                    <a:pt x="0" y="0"/>
                  </a:moveTo>
                  <a:lnTo>
                    <a:pt x="1714584" y="0"/>
                  </a:lnTo>
                  <a:lnTo>
                    <a:pt x="171458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5A8ED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714584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777937" y="-239203"/>
            <a:ext cx="6510063" cy="10526203"/>
            <a:chOff x="0" y="0"/>
            <a:chExt cx="1008579" cy="163078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08579" cy="1630784"/>
            </a:xfrm>
            <a:custGeom>
              <a:avLst/>
              <a:gdLst/>
              <a:ahLst/>
              <a:cxnLst/>
              <a:rect l="l" t="t" r="r" b="b"/>
              <a:pathLst>
                <a:path w="1008579" h="1630784">
                  <a:moveTo>
                    <a:pt x="0" y="0"/>
                  </a:moveTo>
                  <a:lnTo>
                    <a:pt x="1008579" y="0"/>
                  </a:lnTo>
                  <a:lnTo>
                    <a:pt x="1008579" y="1630784"/>
                  </a:lnTo>
                  <a:lnTo>
                    <a:pt x="0" y="1630784"/>
                  </a:lnTo>
                  <a:close/>
                </a:path>
              </a:pathLst>
            </a:custGeom>
            <a:blipFill>
              <a:blip r:embed="rId2">
                <a:alphaModFix amt="67000"/>
              </a:blip>
              <a:stretch>
                <a:fillRect l="-89097" t="-5722" r="-73854" b="-272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1000125"/>
            <a:ext cx="9417631" cy="1109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43"/>
              </a:lnSpc>
            </a:pPr>
            <a:r>
              <a:rPr lang="en-US" sz="8100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Patient Follow-up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451004"/>
            <a:ext cx="8528773" cy="6437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54"/>
              </a:lnSpc>
            </a:pPr>
            <a:r>
              <a:rPr lang="en-US" sz="4099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Two weeks following uneventful PVE: </a:t>
            </a:r>
          </a:p>
          <a:p>
            <a:pPr marL="885181" lvl="1" indent="-442590" algn="l">
              <a:lnSpc>
                <a:spcPts val="6354"/>
              </a:lnSpc>
              <a:buFont typeface="Arial"/>
              <a:buChar char="•"/>
            </a:pPr>
            <a:r>
              <a:rPr lang="en-US" sz="4099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Patient presented for severe 10/10 right upper quadrant abdominal pain radiating to the right shoulder</a:t>
            </a:r>
          </a:p>
          <a:p>
            <a:pPr marL="885181" lvl="1" indent="-442590" algn="l">
              <a:lnSpc>
                <a:spcPts val="6354"/>
              </a:lnSpc>
              <a:buFont typeface="Arial"/>
              <a:buChar char="•"/>
            </a:pPr>
            <a:r>
              <a:rPr lang="en-US" sz="4099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CTA abdomen + pelvis was obtained urgently</a:t>
            </a:r>
          </a:p>
          <a:p>
            <a:pPr algn="l">
              <a:lnSpc>
                <a:spcPts val="6354"/>
              </a:lnSpc>
            </a:pPr>
            <a:endParaRPr lang="en-US" sz="4099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2080264"/>
            <a:ext cx="18288000" cy="1905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-20" y="456927"/>
            <a:ext cx="18288000" cy="19050"/>
          </a:xfrm>
          <a:prstGeom prst="line">
            <a:avLst/>
          </a:prstGeom>
          <a:ln w="190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4428702" y="2744971"/>
            <a:ext cx="9430596" cy="6818965"/>
            <a:chOff x="0" y="0"/>
            <a:chExt cx="1461046" cy="105643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61046" cy="1056436"/>
            </a:xfrm>
            <a:custGeom>
              <a:avLst/>
              <a:gdLst/>
              <a:ahLst/>
              <a:cxnLst/>
              <a:rect l="l" t="t" r="r" b="b"/>
              <a:pathLst>
                <a:path w="1461046" h="1056436">
                  <a:moveTo>
                    <a:pt x="0" y="0"/>
                  </a:moveTo>
                  <a:lnTo>
                    <a:pt x="1461046" y="0"/>
                  </a:lnTo>
                  <a:lnTo>
                    <a:pt x="1461046" y="1056436"/>
                  </a:lnTo>
                  <a:lnTo>
                    <a:pt x="0" y="1056436"/>
                  </a:lnTo>
                  <a:close/>
                </a:path>
              </a:pathLst>
            </a:custGeom>
            <a:blipFill>
              <a:blip r:embed="rId2"/>
              <a:stretch>
                <a:fillRect t="-7295" b="-729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626972" y="550717"/>
            <a:ext cx="9034016" cy="13984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339"/>
              </a:lnSpc>
            </a:pPr>
            <a:r>
              <a:rPr lang="en-US" sz="8099" b="1" dirty="0">
                <a:solidFill>
                  <a:srgbClr val="FFFFFF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Follow-up Imaging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540</Words>
  <Application>Microsoft Macintosh PowerPoint</Application>
  <PresentationFormat>Custom</PresentationFormat>
  <Paragraphs>52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Times New Roman</vt:lpstr>
      <vt:lpstr>Calibri</vt:lpstr>
      <vt:lpstr>Times New Roman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Tumor rupture after portal vein embolization</dc:title>
  <cp:lastModifiedBy>Batis Golestany</cp:lastModifiedBy>
  <cp:revision>4</cp:revision>
  <dcterms:created xsi:type="dcterms:W3CDTF">2006-08-16T00:00:00Z</dcterms:created>
  <dcterms:modified xsi:type="dcterms:W3CDTF">2024-09-17T00:20:28Z</dcterms:modified>
  <dc:identifier>DAGQJNEvSdU</dc:identifier>
</cp:coreProperties>
</file>